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AFF"/>
    <a:srgbClr val="A100FF"/>
    <a:srgbClr val="883C84"/>
    <a:srgbClr val="461B49"/>
    <a:srgbClr val="963488"/>
    <a:srgbClr val="2831A2"/>
    <a:srgbClr val="2086AA"/>
    <a:srgbClr val="199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79" autoAdjust="0"/>
    <p:restoredTop sz="94892" autoAdjust="0"/>
  </p:normalViewPr>
  <p:slideViewPr>
    <p:cSldViewPr>
      <p:cViewPr>
        <p:scale>
          <a:sx n="59" d="100"/>
          <a:sy n="59" d="100"/>
        </p:scale>
        <p:origin x="-245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621412" y="2771074"/>
            <a:ext cx="6688703" cy="4270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9600" b="1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Buzz </a:t>
            </a:r>
          </a:p>
          <a:p>
            <a:pPr algn="ctr">
              <a:lnSpc>
                <a:spcPts val="11059"/>
              </a:lnSpc>
            </a:pPr>
            <a:r>
              <a:rPr lang="en-US" sz="96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</a:p>
          <a:p>
            <a:pPr algn="ctr">
              <a:lnSpc>
                <a:spcPts val="11059"/>
              </a:lnSpc>
            </a:pPr>
            <a:r>
              <a:rPr lang="en-US" sz="96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Power BI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4F0294-FCC2-40A2-BE9B-EAEFD2B4FE93}"/>
              </a:ext>
            </a:extLst>
          </p:cNvPr>
          <p:cNvSpPr txBox="1"/>
          <p:nvPr/>
        </p:nvSpPr>
        <p:spPr>
          <a:xfrm>
            <a:off x="11049000" y="1966263"/>
            <a:ext cx="7239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ANALYSIS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Animals and science are the two most popular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of content. showing that people enjoy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“real-life" and "factual" content the most.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INSIGHT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is a common theme With the top 5 categories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“Healthy Eating” ranking the highest- This may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an indication to the audience within your user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base. You could use this insight to create a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campaign and work with healthy eating brands to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 user engagement.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NEXT STEPS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ad-hoc analysis is insightful, but it's time to take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into large scale production for real-time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of your business. We can show you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do this.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22" name="TextBox 3">
            <a:extLst>
              <a:ext uri="{FF2B5EF4-FFF2-40B4-BE49-F238E27FC236}">
                <a16:creationId xmlns:a16="http://schemas.microsoft.com/office/drawing/2014/main" id="{DD9EAC73-3020-4AE4-AD6C-B936851307A4}"/>
              </a:ext>
            </a:extLst>
          </p:cNvPr>
          <p:cNvSpPr txBox="1"/>
          <p:nvPr/>
        </p:nvSpPr>
        <p:spPr>
          <a:xfrm>
            <a:off x="2743200" y="1309180"/>
            <a:ext cx="867344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Today's agenda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04FEF-5CCB-4735-9A1A-7604751198E2}"/>
              </a:ext>
            </a:extLst>
          </p:cNvPr>
          <p:cNvSpPr txBox="1"/>
          <p:nvPr/>
        </p:nvSpPr>
        <p:spPr>
          <a:xfrm>
            <a:off x="2764966" y="2848134"/>
            <a:ext cx="9889434" cy="3910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3200" spc="-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</a:t>
            </a:r>
          </a:p>
          <a:p>
            <a:pPr marL="457200" indent="-45720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US" sz="3200" spc="-19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3200" spc="-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  <a:p>
            <a:pPr marL="457200" indent="-45720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US" sz="3200" spc="-19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3200" spc="-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Analytics team</a:t>
            </a:r>
          </a:p>
          <a:p>
            <a:pPr marL="457200" indent="-45720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US" sz="3200" spc="-19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3200" spc="-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  <a:p>
            <a:pPr marL="457200" indent="-45720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US" sz="3200" spc="-19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3200" spc="-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</a:p>
          <a:p>
            <a:pPr marL="457200" indent="-45720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US" sz="3200" spc="-19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3200" spc="-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6D7B48-1255-49C0-A3F5-0A5929FA8B62}"/>
              </a:ext>
            </a:extLst>
          </p:cNvPr>
          <p:cNvSpPr txBox="1"/>
          <p:nvPr/>
        </p:nvSpPr>
        <p:spPr>
          <a:xfrm>
            <a:off x="8627466" y="3237339"/>
            <a:ext cx="74711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Social Buzz is a fast growing technology unicorn</a:t>
            </a:r>
          </a:p>
          <a:p>
            <a:r>
              <a:rPr lang="en-US" sz="2800" dirty="0"/>
              <a:t>that need to adapt quickly to it's global scale.</a:t>
            </a:r>
          </a:p>
          <a:p>
            <a:r>
              <a:rPr lang="en-US" sz="2800" dirty="0"/>
              <a:t>Accenture has begun a 3 month POC focusing on</a:t>
            </a:r>
          </a:p>
          <a:p>
            <a:r>
              <a:rPr lang="en-US" sz="2800" dirty="0"/>
              <a:t>these tasks:</a:t>
            </a:r>
          </a:p>
          <a:p>
            <a:endParaRPr lang="en-US" sz="2800" dirty="0"/>
          </a:p>
          <a:p>
            <a:r>
              <a:rPr lang="en-US" sz="2800" dirty="0"/>
              <a:t>• An audit of Social Buzz's big data practice</a:t>
            </a:r>
          </a:p>
          <a:p>
            <a:r>
              <a:rPr lang="en-US" sz="2800" dirty="0"/>
              <a:t>• Recommendations for a successful IPO</a:t>
            </a:r>
          </a:p>
          <a:p>
            <a:r>
              <a:rPr lang="en-US" sz="2800" dirty="0"/>
              <a:t>• Analysis to find Social Buzz's top 5 most</a:t>
            </a:r>
          </a:p>
          <a:p>
            <a:r>
              <a:rPr lang="en-US" sz="2800" dirty="0"/>
              <a:t>popular categories of content</a:t>
            </a:r>
            <a:endParaRPr lang="en-IN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ECE356-2744-4D4A-BBA2-398F714DA0AD}"/>
              </a:ext>
            </a:extLst>
          </p:cNvPr>
          <p:cNvSpPr txBox="1"/>
          <p:nvPr/>
        </p:nvSpPr>
        <p:spPr>
          <a:xfrm>
            <a:off x="2362200" y="4961740"/>
            <a:ext cx="726485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Every day over 100,000 pieces of content, ranging from text, images, videos and GIFs are posted.36 500 000 pieces of content</a:t>
            </a:r>
          </a:p>
          <a:p>
            <a:r>
              <a:rPr lang="en-US" sz="2800" dirty="0">
                <a:solidFill>
                  <a:schemeClr val="bg1"/>
                </a:solidFill>
              </a:rPr>
              <a:t>per year!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All of this data is highly unstructured and requires extremely sophisticated and expensive technology to manage and maintain.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Analysis to find Social Buzz's top 5 most popular</a:t>
            </a:r>
          </a:p>
          <a:p>
            <a:r>
              <a:rPr lang="en-US" sz="2800" dirty="0">
                <a:solidFill>
                  <a:schemeClr val="bg1"/>
                </a:solidFill>
              </a:rPr>
              <a:t>categories of content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0" name="Freeform 30"/>
          <p:cNvSpPr/>
          <p:nvPr/>
        </p:nvSpPr>
        <p:spPr>
          <a:xfrm>
            <a:off x="11451343" y="6931132"/>
            <a:ext cx="2123087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EBB12B-0F45-428C-91F3-974CA5275DC9}"/>
              </a:ext>
            </a:extLst>
          </p:cNvPr>
          <p:cNvSpPr txBox="1"/>
          <p:nvPr/>
        </p:nvSpPr>
        <p:spPr>
          <a:xfrm>
            <a:off x="14177604" y="1820557"/>
            <a:ext cx="4377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DM Sans"/>
              </a:rPr>
              <a:t>  Andrew Fleming </a:t>
            </a:r>
          </a:p>
          <a:p>
            <a:r>
              <a:rPr lang="en-US" sz="2800" dirty="0">
                <a:solidFill>
                  <a:srgbClr val="000000"/>
                </a:solidFill>
                <a:latin typeface="DM Sans"/>
              </a:rPr>
              <a:t>-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DM Sans"/>
              </a:rPr>
              <a:t>Chief Technical Architect</a:t>
            </a:r>
            <a:endParaRPr lang="en-IN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02DD79-A096-4851-9BB6-27EA49A1A86C}"/>
              </a:ext>
            </a:extLst>
          </p:cNvPr>
          <p:cNvSpPr txBox="1"/>
          <p:nvPr/>
        </p:nvSpPr>
        <p:spPr>
          <a:xfrm>
            <a:off x="14177604" y="4701404"/>
            <a:ext cx="4377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0" i="0" dirty="0">
                <a:solidFill>
                  <a:srgbClr val="000000"/>
                </a:solidFill>
                <a:effectLst/>
                <a:latin typeface="DM Sans"/>
              </a:rPr>
              <a:t>  Marcus </a:t>
            </a:r>
            <a:r>
              <a:rPr lang="en-IN" sz="2800" b="0" i="0" dirty="0" err="1">
                <a:solidFill>
                  <a:srgbClr val="000000"/>
                </a:solidFill>
                <a:effectLst/>
                <a:latin typeface="DM Sans"/>
              </a:rPr>
              <a:t>Rompton</a:t>
            </a:r>
            <a:r>
              <a:rPr lang="en-IN" sz="2800" b="0" i="0" dirty="0">
                <a:solidFill>
                  <a:srgbClr val="000000"/>
                </a:solidFill>
                <a:effectLst/>
                <a:latin typeface="DM Sans"/>
              </a:rPr>
              <a:t> </a:t>
            </a:r>
          </a:p>
          <a:p>
            <a:r>
              <a:rPr lang="en-IN" sz="2800" dirty="0">
                <a:solidFill>
                  <a:srgbClr val="000000"/>
                </a:solidFill>
                <a:latin typeface="DM Sans"/>
              </a:rPr>
              <a:t>- </a:t>
            </a:r>
            <a:r>
              <a:rPr lang="en-IN" sz="2800" b="0" i="0" dirty="0">
                <a:solidFill>
                  <a:srgbClr val="000000"/>
                </a:solidFill>
                <a:effectLst/>
                <a:latin typeface="DM Sans"/>
              </a:rPr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8C3DA1-A28C-459C-AE1F-6327C6E41B05}"/>
              </a:ext>
            </a:extLst>
          </p:cNvPr>
          <p:cNvSpPr txBox="1"/>
          <p:nvPr/>
        </p:nvSpPr>
        <p:spPr>
          <a:xfrm>
            <a:off x="14169905" y="7512337"/>
            <a:ext cx="4377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DM Sans"/>
              </a:rPr>
              <a:t>  Sagar Dodamani</a:t>
            </a:r>
          </a:p>
          <a:p>
            <a:r>
              <a:rPr lang="en-US" sz="2800" dirty="0">
                <a:solidFill>
                  <a:srgbClr val="000000"/>
                </a:solidFill>
                <a:latin typeface="DM Sans"/>
              </a:rPr>
              <a:t>- Data Analyst</a:t>
            </a:r>
            <a:endParaRPr lang="en-IN" sz="28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206ADD4-3787-442B-91EC-D1F4161A7D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75" b="99625" l="1500" r="96250">
                        <a14:foregroundMark x1="21375" y1="9875" x2="47875" y2="1750"/>
                        <a14:foregroundMark x1="47875" y1="1750" x2="71375" y2="7875"/>
                        <a14:foregroundMark x1="71375" y1="7875" x2="88000" y2="23875"/>
                        <a14:foregroundMark x1="88000" y1="23875" x2="99250" y2="49250"/>
                        <a14:foregroundMark x1="99250" y1="49250" x2="93125" y2="73875"/>
                        <a14:foregroundMark x1="93125" y1="73875" x2="75375" y2="88250"/>
                        <a14:foregroundMark x1="75375" y1="88250" x2="26750" y2="82500"/>
                        <a14:foregroundMark x1="26750" y1="82500" x2="8625" y2="56250"/>
                        <a14:foregroundMark x1="8625" y1="56250" x2="7125" y2="32125"/>
                        <a14:foregroundMark x1="7125" y1="32125" x2="2000" y2="56750"/>
                        <a14:foregroundMark x1="2000" y1="56750" x2="10375" y2="78000"/>
                        <a14:foregroundMark x1="10375" y1="78000" x2="31875" y2="93875"/>
                        <a14:foregroundMark x1="31875" y1="93875" x2="55125" y2="96750"/>
                        <a14:foregroundMark x1="55125" y1="96750" x2="74125" y2="78875"/>
                        <a14:foregroundMark x1="74125" y1="78875" x2="41000" y2="62375"/>
                        <a14:foregroundMark x1="41000" y1="62375" x2="23500" y2="35125"/>
                        <a14:foregroundMark x1="23500" y1="35125" x2="21750" y2="11250"/>
                        <a14:foregroundMark x1="21750" y1="11250" x2="8125" y2="30250"/>
                        <a14:foregroundMark x1="8125" y1="30250" x2="25375" y2="26000"/>
                        <a14:foregroundMark x1="33750" y1="19000" x2="35125" y2="18250"/>
                        <a14:foregroundMark x1="42000" y1="5000" x2="68500" y2="7125"/>
                        <a14:foregroundMark x1="68500" y1="7125" x2="70875" y2="8250"/>
                        <a14:foregroundMark x1="61250" y1="3875" x2="37625" y2="4000"/>
                        <a14:foregroundMark x1="90250" y1="27625" x2="92500" y2="66500"/>
                        <a14:foregroundMark x1="95375" y1="36750" x2="96250" y2="60375"/>
                        <a14:foregroundMark x1="4750" y1="32250" x2="4875" y2="56000"/>
                        <a14:foregroundMark x1="4875" y1="56000" x2="7625" y2="64875"/>
                        <a14:foregroundMark x1="1500" y1="43000" x2="2375" y2="58000"/>
                        <a14:foregroundMark x1="29750" y1="94000" x2="56750" y2="95750"/>
                        <a14:foregroundMark x1="56750" y1="95750" x2="68875" y2="94000"/>
                        <a14:foregroundMark x1="51375" y1="99625" x2="51375" y2="99625"/>
                        <a14:foregroundMark x1="82250" y1="48250" x2="66375" y2="1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210" y="6938918"/>
            <a:ext cx="2077351" cy="20773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FF6D59-5AA9-4CD4-99A0-21704181FEB7}"/>
              </a:ext>
            </a:extLst>
          </p:cNvPr>
          <p:cNvSpPr txBox="1"/>
          <p:nvPr/>
        </p:nvSpPr>
        <p:spPr>
          <a:xfrm>
            <a:off x="3860431" y="1254883"/>
            <a:ext cx="4878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8F5097-CD9C-404B-BCA3-A5A58CD61093}"/>
              </a:ext>
            </a:extLst>
          </p:cNvPr>
          <p:cNvSpPr txBox="1"/>
          <p:nvPr/>
        </p:nvSpPr>
        <p:spPr>
          <a:xfrm>
            <a:off x="5844220" y="2861671"/>
            <a:ext cx="5966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Data loading and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00451F-563C-49DA-9667-D934477268CA}"/>
              </a:ext>
            </a:extLst>
          </p:cNvPr>
          <p:cNvSpPr txBox="1"/>
          <p:nvPr/>
        </p:nvSpPr>
        <p:spPr>
          <a:xfrm>
            <a:off x="7714481" y="4508992"/>
            <a:ext cx="4878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06A069-E181-455B-A3E2-09F57DBCDA4C}"/>
              </a:ext>
            </a:extLst>
          </p:cNvPr>
          <p:cNvSpPr txBox="1"/>
          <p:nvPr/>
        </p:nvSpPr>
        <p:spPr>
          <a:xfrm>
            <a:off x="9515861" y="6130460"/>
            <a:ext cx="4878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C415FC-9CBB-45D0-9455-2E07EA0B2EA0}"/>
              </a:ext>
            </a:extLst>
          </p:cNvPr>
          <p:cNvSpPr txBox="1"/>
          <p:nvPr/>
        </p:nvSpPr>
        <p:spPr>
          <a:xfrm>
            <a:off x="11372261" y="7828620"/>
            <a:ext cx="4878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2ECD1C-4296-403E-AAE1-2B7FF6E974B1}"/>
              </a:ext>
            </a:extLst>
          </p:cNvPr>
          <p:cNvSpPr txBox="1"/>
          <p:nvPr/>
        </p:nvSpPr>
        <p:spPr>
          <a:xfrm>
            <a:off x="2927467" y="4038708"/>
            <a:ext cx="137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solidFill>
                  <a:srgbClr val="00BAFF"/>
                </a:solidFill>
              </a:rPr>
              <a:t>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5B4D5B-9AC1-433D-8A10-C83BD6C796D8}"/>
              </a:ext>
            </a:extLst>
          </p:cNvPr>
          <p:cNvSpPr txBox="1"/>
          <p:nvPr/>
        </p:nvSpPr>
        <p:spPr>
          <a:xfrm>
            <a:off x="2127158" y="5279980"/>
            <a:ext cx="29722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/>
              <a:t>UNIQUE</a:t>
            </a:r>
          </a:p>
          <a:p>
            <a:pPr algn="ctr"/>
            <a:r>
              <a:rPr lang="en-IN" sz="3600" dirty="0"/>
              <a:t>CATEGORIES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4E90CC-8AE6-42EA-9335-7E28CA09457D}"/>
              </a:ext>
            </a:extLst>
          </p:cNvPr>
          <p:cNvSpPr txBox="1"/>
          <p:nvPr/>
        </p:nvSpPr>
        <p:spPr>
          <a:xfrm>
            <a:off x="7617814" y="4038708"/>
            <a:ext cx="22809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solidFill>
                  <a:srgbClr val="00BAFF"/>
                </a:solidFill>
              </a:rPr>
              <a:t>1897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DF928D-4939-4D6A-BA0D-6510C19C40E8}"/>
              </a:ext>
            </a:extLst>
          </p:cNvPr>
          <p:cNvSpPr txBox="1"/>
          <p:nvPr/>
        </p:nvSpPr>
        <p:spPr>
          <a:xfrm>
            <a:off x="6086368" y="5279979"/>
            <a:ext cx="53438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/>
              <a:t>REACTIONS TO "ANIMAL"</a:t>
            </a:r>
          </a:p>
          <a:p>
            <a:pPr algn="ctr"/>
            <a:r>
              <a:rPr lang="en-IN" sz="3600" dirty="0"/>
              <a:t>POSTS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8314DA-4E38-4708-AE33-C9EDEE2C5EB7}"/>
              </a:ext>
            </a:extLst>
          </p:cNvPr>
          <p:cNvSpPr txBox="1"/>
          <p:nvPr/>
        </p:nvSpPr>
        <p:spPr>
          <a:xfrm>
            <a:off x="13337597" y="4038708"/>
            <a:ext cx="16693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solidFill>
                  <a:srgbClr val="00BAFF"/>
                </a:solidFill>
              </a:rPr>
              <a:t>Jan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2BFB5A-5644-455C-A8FD-60B732CC060B}"/>
              </a:ext>
            </a:extLst>
          </p:cNvPr>
          <p:cNvSpPr txBox="1"/>
          <p:nvPr/>
        </p:nvSpPr>
        <p:spPr>
          <a:xfrm>
            <a:off x="11484527" y="5278992"/>
            <a:ext cx="53438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/>
              <a:t>MONTH WITH</a:t>
            </a:r>
          </a:p>
          <a:p>
            <a:pPr algn="ctr"/>
            <a:r>
              <a:rPr lang="en-IN" sz="3600" dirty="0"/>
              <a:t>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38FB95F1-4EEE-4244-BCBA-0D628F840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1150" y="2085548"/>
            <a:ext cx="10745700" cy="61159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E9E1DBC7-521B-4CBC-95A3-B0FF098CD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5913" y="1743875"/>
            <a:ext cx="10736173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341</Words>
  <Application>Microsoft Office PowerPoint</Application>
  <PresentationFormat>Custom</PresentationFormat>
  <Paragraphs>104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Times New Roman</vt:lpstr>
      <vt:lpstr>Calibri</vt:lpstr>
      <vt:lpstr>DM Sans</vt:lpstr>
      <vt:lpstr>Graphik Regular</vt:lpstr>
      <vt:lpstr>Arial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Basavaraj Dodamani</cp:lastModifiedBy>
  <cp:revision>19</cp:revision>
  <dcterms:created xsi:type="dcterms:W3CDTF">2006-08-16T00:00:00Z</dcterms:created>
  <dcterms:modified xsi:type="dcterms:W3CDTF">2024-07-10T07:45:38Z</dcterms:modified>
  <dc:identifier>DAEhDyfaYKE</dc:identifier>
</cp:coreProperties>
</file>